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084021F-9522-42F8-8CC2-3806A0CC5F7B}" type="datetimeFigureOut">
              <a:rPr lang="en-US" smtClean="0"/>
              <a:t>5/28/2017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FFA51-EB50-4110-B768-DBF20FC255A9}"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27617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84021F-9522-42F8-8CC2-3806A0CC5F7B}" type="datetimeFigureOut">
              <a:rPr lang="en-US" smtClean="0"/>
              <a:t>5/28/2017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FFA51-EB50-4110-B768-DBF20FC255A9}" type="slidenum">
              <a:rPr lang="en-US" smtClean="0"/>
              <a:t>‹#›</a:t>
            </a:fld>
            <a:endParaRPr lang="en-US"/>
          </a:p>
        </p:txBody>
      </p:sp>
    </p:spTree>
    <p:extLst>
      <p:ext uri="{BB962C8B-B14F-4D97-AF65-F5344CB8AC3E}">
        <p14:creationId xmlns:p14="http://schemas.microsoft.com/office/powerpoint/2010/main" val="3186218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84021F-9522-42F8-8CC2-3806A0CC5F7B}" type="datetimeFigureOut">
              <a:rPr lang="en-US" smtClean="0"/>
              <a:t>5/28/2017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FFA51-EB50-4110-B768-DBF20FC255A9}" type="slidenum">
              <a:rPr lang="en-US" smtClean="0"/>
              <a:t>‹#›</a:t>
            </a:fld>
            <a:endParaRPr lang="en-US"/>
          </a:p>
        </p:txBody>
      </p:sp>
    </p:spTree>
    <p:extLst>
      <p:ext uri="{BB962C8B-B14F-4D97-AF65-F5344CB8AC3E}">
        <p14:creationId xmlns:p14="http://schemas.microsoft.com/office/powerpoint/2010/main" val="39456998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84021F-9522-42F8-8CC2-3806A0CC5F7B}" type="datetimeFigureOut">
              <a:rPr lang="en-US" smtClean="0"/>
              <a:t>5/28/2017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FFA51-EB50-4110-B768-DBF20FC255A9}" type="slidenum">
              <a:rPr lang="en-US" smtClean="0"/>
              <a:t>‹#›</a:t>
            </a:fld>
            <a:endParaRPr lang="en-US"/>
          </a:p>
        </p:txBody>
      </p:sp>
    </p:spTree>
    <p:extLst>
      <p:ext uri="{BB962C8B-B14F-4D97-AF65-F5344CB8AC3E}">
        <p14:creationId xmlns:p14="http://schemas.microsoft.com/office/powerpoint/2010/main" val="6188628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084021F-9522-42F8-8CC2-3806A0CC5F7B}" type="datetimeFigureOut">
              <a:rPr lang="en-US" smtClean="0"/>
              <a:t>5/28/2017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FFFA51-EB50-4110-B768-DBF20FC255A9}"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63881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084021F-9522-42F8-8CC2-3806A0CC5F7B}" type="datetimeFigureOut">
              <a:rPr lang="en-US" smtClean="0"/>
              <a:t>5/28/2017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FFA51-EB50-4110-B768-DBF20FC255A9}" type="slidenum">
              <a:rPr lang="en-US" smtClean="0"/>
              <a:t>‹#›</a:t>
            </a:fld>
            <a:endParaRPr lang="en-US"/>
          </a:p>
        </p:txBody>
      </p:sp>
    </p:spTree>
    <p:extLst>
      <p:ext uri="{BB962C8B-B14F-4D97-AF65-F5344CB8AC3E}">
        <p14:creationId xmlns:p14="http://schemas.microsoft.com/office/powerpoint/2010/main" val="1631101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084021F-9522-42F8-8CC2-3806A0CC5F7B}" type="datetimeFigureOut">
              <a:rPr lang="en-US" smtClean="0"/>
              <a:t>5/28/2017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FFFA51-EB50-4110-B768-DBF20FC255A9}" type="slidenum">
              <a:rPr lang="en-US" smtClean="0"/>
              <a:t>‹#›</a:t>
            </a:fld>
            <a:endParaRPr lang="en-US"/>
          </a:p>
        </p:txBody>
      </p:sp>
    </p:spTree>
    <p:extLst>
      <p:ext uri="{BB962C8B-B14F-4D97-AF65-F5344CB8AC3E}">
        <p14:creationId xmlns:p14="http://schemas.microsoft.com/office/powerpoint/2010/main" val="1053945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084021F-9522-42F8-8CC2-3806A0CC5F7B}" type="datetimeFigureOut">
              <a:rPr lang="en-US" smtClean="0"/>
              <a:t>5/28/2017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FFFA51-EB50-4110-B768-DBF20FC255A9}" type="slidenum">
              <a:rPr lang="en-US" smtClean="0"/>
              <a:t>‹#›</a:t>
            </a:fld>
            <a:endParaRPr lang="en-US"/>
          </a:p>
        </p:txBody>
      </p:sp>
    </p:spTree>
    <p:extLst>
      <p:ext uri="{BB962C8B-B14F-4D97-AF65-F5344CB8AC3E}">
        <p14:creationId xmlns:p14="http://schemas.microsoft.com/office/powerpoint/2010/main" val="7146179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7084021F-9522-42F8-8CC2-3806A0CC5F7B}" type="datetimeFigureOut">
              <a:rPr lang="en-US" smtClean="0"/>
              <a:t>5/28/2017</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19FFFA51-EB50-4110-B768-DBF20FC255A9}" type="slidenum">
              <a:rPr lang="en-US" smtClean="0"/>
              <a:t>‹#›</a:t>
            </a:fld>
            <a:endParaRPr lang="en-US"/>
          </a:p>
        </p:txBody>
      </p:sp>
    </p:spTree>
    <p:extLst>
      <p:ext uri="{BB962C8B-B14F-4D97-AF65-F5344CB8AC3E}">
        <p14:creationId xmlns:p14="http://schemas.microsoft.com/office/powerpoint/2010/main" val="640387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7084021F-9522-42F8-8CC2-3806A0CC5F7B}" type="datetimeFigureOut">
              <a:rPr lang="en-US" smtClean="0"/>
              <a:t>5/28/2017</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19FFFA51-EB50-4110-B768-DBF20FC255A9}" type="slidenum">
              <a:rPr lang="en-US" smtClean="0"/>
              <a:t>‹#›</a:t>
            </a:fld>
            <a:endParaRPr lang="en-US"/>
          </a:p>
        </p:txBody>
      </p:sp>
    </p:spTree>
    <p:extLst>
      <p:ext uri="{BB962C8B-B14F-4D97-AF65-F5344CB8AC3E}">
        <p14:creationId xmlns:p14="http://schemas.microsoft.com/office/powerpoint/2010/main" val="23424403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084021F-9522-42F8-8CC2-3806A0CC5F7B}" type="datetimeFigureOut">
              <a:rPr lang="en-US" smtClean="0"/>
              <a:t>5/28/2017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FFFA51-EB50-4110-B768-DBF20FC255A9}" type="slidenum">
              <a:rPr lang="en-US" smtClean="0"/>
              <a:t>‹#›</a:t>
            </a:fld>
            <a:endParaRPr lang="en-US"/>
          </a:p>
        </p:txBody>
      </p:sp>
    </p:spTree>
    <p:extLst>
      <p:ext uri="{BB962C8B-B14F-4D97-AF65-F5344CB8AC3E}">
        <p14:creationId xmlns:p14="http://schemas.microsoft.com/office/powerpoint/2010/main" val="2557252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7084021F-9522-42F8-8CC2-3806A0CC5F7B}" type="datetimeFigureOut">
              <a:rPr lang="en-US" smtClean="0"/>
              <a:t>5/28/2017</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19FFFA51-EB50-4110-B768-DBF20FC255A9}"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79463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Trademark	</a:t>
            </a:r>
          </a:p>
        </p:txBody>
      </p:sp>
      <p:sp>
        <p:nvSpPr>
          <p:cNvPr id="3" name="Subtitle 2"/>
          <p:cNvSpPr>
            <a:spLocks noGrp="1"/>
          </p:cNvSpPr>
          <p:nvPr>
            <p:ph type="subTitle" idx="1"/>
          </p:nvPr>
        </p:nvSpPr>
        <p:spPr/>
        <p:txBody>
          <a:bodyPr/>
          <a:lstStyle/>
          <a:p>
            <a:r>
              <a:rPr lang="en-US" dirty="0"/>
              <a:t>Early trademark systems</a:t>
            </a:r>
          </a:p>
        </p:txBody>
      </p:sp>
    </p:spTree>
    <p:extLst>
      <p:ext uri="{BB962C8B-B14F-4D97-AF65-F5344CB8AC3E}">
        <p14:creationId xmlns:p14="http://schemas.microsoft.com/office/powerpoint/2010/main" val="17511452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Early Bronze Age Origins</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a:t>Early Bronze Age potters made distinctive markings on their works. Scholars of antiquity assume these marks were made in order to distinguish the works from those of other potters during this time of rapidly expanding trade. </a:t>
            </a:r>
          </a:p>
          <a:p>
            <a:pPr>
              <a:buFont typeface="Wingdings" panose="05000000000000000000" pitchFamily="2" charset="2"/>
              <a:buChar char="Ø"/>
            </a:pPr>
            <a:r>
              <a:rPr lang="en-US" sz="2400" dirty="0"/>
              <a:t> During the medieval period, trademark usage expanded when the craft guilds emerged.  Trademarks were necessary to identify the works of a particular guild. They also became a vehicle for controlling the quality of goods of fellow guild members. </a:t>
            </a:r>
          </a:p>
        </p:txBody>
      </p:sp>
    </p:spTree>
    <p:extLst>
      <p:ext uri="{BB962C8B-B14F-4D97-AF65-F5344CB8AC3E}">
        <p14:creationId xmlns:p14="http://schemas.microsoft.com/office/powerpoint/2010/main" val="29787793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Early Trademark Cases</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a:t>The case of </a:t>
            </a:r>
            <a:r>
              <a:rPr lang="en-US" sz="2400" i="1" dirty="0"/>
              <a:t>Southern v. How </a:t>
            </a:r>
            <a:r>
              <a:rPr lang="en-US" sz="2400" dirty="0"/>
              <a:t>was decided in 1618 and involved the sale of counterfeit jewels.  The presiding judge in the </a:t>
            </a:r>
            <a:r>
              <a:rPr lang="en-US" sz="2400" i="1" dirty="0"/>
              <a:t>Southern</a:t>
            </a:r>
            <a:r>
              <a:rPr lang="en-US" sz="2400" dirty="0"/>
              <a:t> opinion referenced an earlier unreported and unnamed case of 1584, which involved a clothier suing another clothier for using his mark (trademark infringement).  </a:t>
            </a:r>
          </a:p>
          <a:p>
            <a:pPr>
              <a:buFont typeface="Wingdings" panose="05000000000000000000" pitchFamily="2" charset="2"/>
              <a:buChar char="Ø"/>
            </a:pPr>
            <a:r>
              <a:rPr lang="en-US" sz="2400" dirty="0"/>
              <a:t>The earlier clothier case is known today as the </a:t>
            </a:r>
            <a:r>
              <a:rPr lang="en-US" sz="2400" i="1" dirty="0" err="1"/>
              <a:t>Sanforth’s</a:t>
            </a:r>
            <a:r>
              <a:rPr lang="en-US" sz="2400" i="1" dirty="0"/>
              <a:t> </a:t>
            </a:r>
            <a:r>
              <a:rPr lang="en-US" sz="2400" dirty="0"/>
              <a:t>case and is the earliest reported case involving a trademark issue in Anglo-American law.</a:t>
            </a:r>
          </a:p>
          <a:p>
            <a:pPr>
              <a:buFont typeface="Wingdings" panose="05000000000000000000" pitchFamily="2" charset="2"/>
              <a:buChar char="Ø"/>
            </a:pPr>
            <a:r>
              <a:rPr lang="en-US" sz="2400" dirty="0"/>
              <a:t>The </a:t>
            </a:r>
            <a:r>
              <a:rPr lang="en-US" sz="2400" dirty="0" err="1"/>
              <a:t>Sanforth’s</a:t>
            </a:r>
            <a:r>
              <a:rPr lang="en-US" sz="2400" dirty="0"/>
              <a:t> verdict was that trademark infringement amounts to unfair competition requiring redress. This principle still serves as the foundation for trademark law today.</a:t>
            </a:r>
          </a:p>
        </p:txBody>
      </p:sp>
    </p:spTree>
    <p:extLst>
      <p:ext uri="{BB962C8B-B14F-4D97-AF65-F5344CB8AC3E}">
        <p14:creationId xmlns:p14="http://schemas.microsoft.com/office/powerpoint/2010/main" val="885861023"/>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33</TotalTime>
  <Words>194</Words>
  <Application>Microsoft Office PowerPoint</Application>
  <PresentationFormat>Widescreen</PresentationFormat>
  <Paragraphs>9</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Calibri</vt:lpstr>
      <vt:lpstr>Calibri Light</vt:lpstr>
      <vt:lpstr>Wingdings</vt:lpstr>
      <vt:lpstr>Retrospect</vt:lpstr>
      <vt:lpstr>Trademark </vt:lpstr>
      <vt:lpstr>Early Bronze Age Origins</vt:lpstr>
      <vt:lpstr>Early Trademark Cases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Trademark</dc:title>
  <dc:creator>Dana Nasser</dc:creator>
  <cp:lastModifiedBy>Dana Nasser</cp:lastModifiedBy>
  <cp:revision>4</cp:revision>
  <dcterms:created xsi:type="dcterms:W3CDTF">2017-05-29T02:46:02Z</dcterms:created>
  <dcterms:modified xsi:type="dcterms:W3CDTF">2017-05-29T03:19:53Z</dcterms:modified>
</cp:coreProperties>
</file>